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68" r:id="rId3"/>
    <p:sldId id="283" r:id="rId4"/>
    <p:sldId id="284" r:id="rId5"/>
    <p:sldId id="285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4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4D9291-F5A7-494D-82DD-980360BA0D98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28FCC-BEBC-4AEF-BDAD-87DAC23A79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48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65D19E1A-084D-48CA-B64C-23A220F42017}" type="datetime1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6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BA1F5-F809-4377-8E1A-69FD753B3241}" type="datetime1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05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BF0C8-9230-43E9-B652-C41881A7E86A}" type="datetime1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4263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43E9A-4A0E-4FC7-ABC1-46B1862C7896}" type="datetime1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9228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61C6D-7ACD-411E-9F66-2DFE62A9FD66}" type="datetime1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8526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2B836-A5C6-42A7-A685-FB9C7BED62FE}" type="datetime1">
              <a:rPr lang="en-US" smtClean="0"/>
              <a:t>10/30/2023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2130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DF5F5-F1CB-40F7-968C-603CEBE10515}" type="datetime1">
              <a:rPr lang="en-US" smtClean="0"/>
              <a:t>10/30/2023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8130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1F87FC5E-3DCE-47B2-8C02-3967222887C0}" type="datetime1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951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7D08F9C-DB2D-4689-9860-68949FA53A01}" type="datetime1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116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FFBD6-49FA-4F91-812E-6F545B447F24}" type="datetime1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346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46312-3FB9-4CE0-9930-769622B2450E}" type="datetime1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812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27F-23F9-4D82-A3C1-20ED7FF8E364}" type="datetime1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58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7FD82-03D9-4C0F-BC52-9FB925D09A92}" type="datetime1">
              <a:rPr lang="en-US" smtClean="0"/>
              <a:t>10/30/2023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806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04C00-6255-4E51-96D1-6F5E0E33BBAD}" type="datetime1">
              <a:rPr lang="en-US" smtClean="0"/>
              <a:t>10/30/2023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51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3119D-BE7A-4DA9-941B-7EA586906FD6}" type="datetime1">
              <a:rPr lang="en-US" smtClean="0"/>
              <a:t>10/30/2023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45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EF714-8B41-4723-8C6F-30B9C02BC4CE}" type="datetime1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287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F3EE3-65E4-4632-A9D1-408D88674B1C}" type="datetime1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67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36C07FC-331F-40CC-A44D-9ECCBDA82015}" type="datetime1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B1B253E9-CDEA-438E-B7D3-7926FC4ECB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67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06F35E-65C7-40BD-9A94-6FF7DBCA673B}"/>
              </a:ext>
            </a:extLst>
          </p:cNvPr>
          <p:cNvSpPr txBox="1"/>
          <p:nvPr/>
        </p:nvSpPr>
        <p:spPr>
          <a:xfrm>
            <a:off x="2622132" y="665398"/>
            <a:ext cx="6947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Воронежский Государственный Технический Университет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F73043-3A93-41A0-BAED-2674C34AF02D}"/>
              </a:ext>
            </a:extLst>
          </p:cNvPr>
          <p:cNvSpPr txBox="1"/>
          <p:nvPr/>
        </p:nvSpPr>
        <p:spPr>
          <a:xfrm>
            <a:off x="5186135" y="5823270"/>
            <a:ext cx="1819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Воронеж 2023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5205BB-E833-4C58-AF68-C5D1B8E7DED6}"/>
              </a:ext>
            </a:extLst>
          </p:cNvPr>
          <p:cNvSpPr txBox="1"/>
          <p:nvPr/>
        </p:nvSpPr>
        <p:spPr>
          <a:xfrm>
            <a:off x="1511250" y="2101842"/>
            <a:ext cx="916949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</a:rPr>
              <a:t>Развёртывание СУБД </a:t>
            </a:r>
            <a:r>
              <a:rPr lang="ru-RU" sz="3200" dirty="0" err="1">
                <a:solidFill>
                  <a:schemeClr val="bg1"/>
                </a:solidFill>
              </a:rPr>
              <a:t>Postgres</a:t>
            </a:r>
            <a:r>
              <a:rPr lang="ru-RU" sz="3200" dirty="0">
                <a:solidFill>
                  <a:schemeClr val="bg1"/>
                </a:solidFill>
              </a:rPr>
              <a:t> с использованием средств автоматизации</a:t>
            </a:r>
          </a:p>
          <a:p>
            <a:pPr algn="ctr"/>
            <a:r>
              <a:rPr lang="ru-RU" sz="3200" dirty="0">
                <a:solidFill>
                  <a:schemeClr val="bg1"/>
                </a:solidFill>
              </a:rPr>
              <a:t>развёртывания и управления приложениями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E6E224-CA0F-406D-ACBF-B7F572DD200E}"/>
              </a:ext>
            </a:extLst>
          </p:cNvPr>
          <p:cNvSpPr txBox="1"/>
          <p:nvPr/>
        </p:nvSpPr>
        <p:spPr>
          <a:xfrm>
            <a:off x="6269113" y="4533277"/>
            <a:ext cx="5109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Подготовил</a:t>
            </a:r>
            <a:r>
              <a:rPr lang="en-US" dirty="0">
                <a:solidFill>
                  <a:schemeClr val="bg1"/>
                </a:solidFill>
              </a:rPr>
              <a:t>:</a:t>
            </a:r>
            <a:r>
              <a:rPr lang="ru-RU" dirty="0">
                <a:solidFill>
                  <a:schemeClr val="bg1"/>
                </a:solidFill>
              </a:rPr>
              <a:t> ст. гр. мИИВТ-231 Никулин В.С.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0516FA-91F0-41AC-B03A-A27593B2FFA2}"/>
              </a:ext>
            </a:extLst>
          </p:cNvPr>
          <p:cNvSpPr txBox="1"/>
          <p:nvPr/>
        </p:nvSpPr>
        <p:spPr>
          <a:xfrm>
            <a:off x="7386406" y="4902609"/>
            <a:ext cx="2874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Принял</a:t>
            </a:r>
            <a:r>
              <a:rPr lang="en-US" dirty="0">
                <a:solidFill>
                  <a:schemeClr val="bg1"/>
                </a:solidFill>
              </a:rPr>
              <a:t>:</a:t>
            </a:r>
            <a:r>
              <a:rPr lang="ru-RU" dirty="0">
                <a:solidFill>
                  <a:schemeClr val="bg1"/>
                </a:solidFill>
              </a:rPr>
              <a:t> Короленко В.В.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6EC57A-6EA3-4A7B-859C-FE4FD2766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74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файла «</a:t>
            </a:r>
            <a:r>
              <a:rPr lang="en-US" dirty="0"/>
              <a:t>cmd.txt</a:t>
            </a:r>
            <a:r>
              <a:rPr lang="ru-RU" dirty="0"/>
              <a:t>»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10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25F894-8A32-4191-94CE-4DD409EC92EB}"/>
              </a:ext>
            </a:extLst>
          </p:cNvPr>
          <p:cNvSpPr txBox="1"/>
          <p:nvPr/>
        </p:nvSpPr>
        <p:spPr>
          <a:xfrm>
            <a:off x="8978484" y="2881622"/>
            <a:ext cx="2748112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Был создан файл «</a:t>
            </a:r>
            <a:r>
              <a:rPr lang="en-US" sz="1400" dirty="0"/>
              <a:t>cmd.txt</a:t>
            </a:r>
            <a:r>
              <a:rPr lang="ru-RU" sz="1400" dirty="0"/>
              <a:t>»</a:t>
            </a:r>
            <a:r>
              <a:rPr lang="en-US" sz="1400" dirty="0"/>
              <a:t>, </a:t>
            </a:r>
            <a:r>
              <a:rPr lang="ru-RU" sz="1400" dirty="0"/>
              <a:t>где были описаны все команды</a:t>
            </a:r>
            <a:r>
              <a:rPr lang="en-US" sz="1400" dirty="0"/>
              <a:t> (docker build &amp; docker run)</a:t>
            </a:r>
            <a:r>
              <a:rPr lang="ru-RU" sz="1400" dirty="0"/>
              <a:t>, которые необходимо использовать для развертывания БД </a:t>
            </a:r>
            <a:r>
              <a:rPr lang="en-US" sz="1400" dirty="0"/>
              <a:t>PostgreSQL, </a:t>
            </a:r>
            <a:r>
              <a:rPr lang="ru-RU" sz="1400" dirty="0"/>
              <a:t>с помощью </a:t>
            </a:r>
            <a:r>
              <a:rPr lang="en-US" sz="1400" dirty="0" err="1"/>
              <a:t>Dockerfile</a:t>
            </a:r>
            <a:r>
              <a:rPr lang="en-US" sz="1400" dirty="0"/>
              <a:t>. </a:t>
            </a:r>
            <a:r>
              <a:rPr lang="ru-RU" sz="1400" dirty="0"/>
              <a:t>Также</a:t>
            </a:r>
            <a:r>
              <a:rPr lang="en-US" sz="1400" dirty="0"/>
              <a:t>, </a:t>
            </a:r>
            <a:r>
              <a:rPr lang="ru-RU" sz="1400" dirty="0"/>
              <a:t>в файле была описана команда</a:t>
            </a:r>
            <a:r>
              <a:rPr lang="en-US" sz="1400" dirty="0"/>
              <a:t> (docker run with –v option)</a:t>
            </a:r>
            <a:r>
              <a:rPr lang="ru-RU" sz="1400" dirty="0"/>
              <a:t> для создания контейнера с томом и команда</a:t>
            </a:r>
            <a:br>
              <a:rPr lang="en-US" sz="1400" dirty="0"/>
            </a:br>
            <a:r>
              <a:rPr lang="ru-RU" sz="1400" dirty="0"/>
              <a:t>(</a:t>
            </a:r>
            <a:r>
              <a:rPr lang="en-US" sz="1400" dirty="0"/>
              <a:t>docker exec)</a:t>
            </a:r>
            <a:r>
              <a:rPr lang="ru-RU" sz="1400" dirty="0"/>
              <a:t> для запуска контейнера с интерфейсом «</a:t>
            </a:r>
            <a:r>
              <a:rPr lang="ru-RU" sz="1400" dirty="0" err="1"/>
              <a:t>psql</a:t>
            </a:r>
            <a:r>
              <a:rPr lang="ru-RU" sz="1400" dirty="0"/>
              <a:t>»</a:t>
            </a:r>
            <a:r>
              <a:rPr lang="en-US" sz="1400" dirty="0"/>
              <a:t>.</a:t>
            </a:r>
            <a:r>
              <a:rPr lang="ru-RU" sz="1400" dirty="0"/>
              <a:t> </a:t>
            </a:r>
            <a:endParaRPr lang="en-US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F3FEE0-BBED-4C50-BA26-9C3F1FF0166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56" y="2482505"/>
            <a:ext cx="7680716" cy="41222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327C7A0-A8CB-4011-9E05-1C082FA8FF6F}"/>
              </a:ext>
            </a:extLst>
          </p:cNvPr>
          <p:cNvCxnSpPr>
            <a:stCxn id="24" idx="1"/>
          </p:cNvCxnSpPr>
          <p:nvPr/>
        </p:nvCxnSpPr>
        <p:spPr>
          <a:xfrm flipH="1" flipV="1">
            <a:off x="8361168" y="4543615"/>
            <a:ext cx="61731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8099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контейнера, с помощью </a:t>
            </a:r>
            <a:r>
              <a:rPr lang="en-US" dirty="0"/>
              <a:t>Docker-compose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11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978482" y="6018128"/>
            <a:ext cx="46482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Содержимое файла «</a:t>
            </a:r>
            <a:r>
              <a:rPr lang="en-US" sz="1400" dirty="0"/>
              <a:t>Docker-</a:t>
            </a:r>
            <a:r>
              <a:rPr lang="en-US" sz="1400" dirty="0" err="1"/>
              <a:t>compose.yml</a:t>
            </a:r>
            <a:r>
              <a:rPr lang="ru-RU" sz="1400" dirty="0"/>
              <a:t>»</a:t>
            </a:r>
            <a:r>
              <a:rPr lang="en-US" sz="1400" dirty="0"/>
              <a:t>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25F894-8A32-4191-94CE-4DD409EC92EB}"/>
              </a:ext>
            </a:extLst>
          </p:cNvPr>
          <p:cNvSpPr txBox="1"/>
          <p:nvPr/>
        </p:nvSpPr>
        <p:spPr>
          <a:xfrm>
            <a:off x="6804606" y="6018128"/>
            <a:ext cx="4169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Создание и запуск контейнера,</a:t>
            </a:r>
          </a:p>
          <a:p>
            <a:pPr algn="ctr"/>
            <a:r>
              <a:rPr lang="ru-RU" sz="1400" dirty="0"/>
              <a:t>с помощью команды «</a:t>
            </a:r>
            <a:r>
              <a:rPr lang="ru-RU" sz="1400" dirty="0" err="1"/>
              <a:t>docker</a:t>
            </a:r>
            <a:r>
              <a:rPr lang="ru-RU" sz="1400" dirty="0"/>
              <a:t> </a:t>
            </a:r>
            <a:r>
              <a:rPr lang="ru-RU" sz="1400" dirty="0" err="1"/>
              <a:t>compose</a:t>
            </a:r>
            <a:r>
              <a:rPr lang="ru-RU" sz="1400" dirty="0"/>
              <a:t> </a:t>
            </a:r>
            <a:r>
              <a:rPr lang="ru-RU" sz="1400" dirty="0" err="1"/>
              <a:t>up</a:t>
            </a:r>
            <a:r>
              <a:rPr lang="ru-RU" sz="1400" dirty="0"/>
              <a:t>»</a:t>
            </a: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490DCB97-E201-462A-B36C-C515FFB2EDFF}"/>
              </a:ext>
            </a:extLst>
          </p:cNvPr>
          <p:cNvCxnSpPr>
            <a:cxnSpLocks/>
            <a:stCxn id="11" idx="0"/>
            <a:endCxn id="13" idx="0"/>
          </p:cNvCxnSpPr>
          <p:nvPr/>
        </p:nvCxnSpPr>
        <p:spPr>
          <a:xfrm rot="5400000" flipH="1" flipV="1">
            <a:off x="6092580" y="-118675"/>
            <a:ext cx="6842" cy="5600420"/>
          </a:xfrm>
          <a:prstGeom prst="bentConnector3">
            <a:avLst>
              <a:gd name="adj1" fmla="val 34411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0FDA95-C091-4590-AB9B-22250A7F8881}"/>
              </a:ext>
            </a:extLst>
          </p:cNvPr>
          <p:cNvCxnSpPr>
            <a:stCxn id="10" idx="0"/>
          </p:cNvCxnSpPr>
          <p:nvPr/>
        </p:nvCxnSpPr>
        <p:spPr>
          <a:xfrm flipV="1">
            <a:off x="3302583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07EEF1E-C9CE-463D-A25F-7E717C97F85D}"/>
              </a:ext>
            </a:extLst>
          </p:cNvPr>
          <p:cNvCxnSpPr>
            <a:stCxn id="24" idx="0"/>
          </p:cNvCxnSpPr>
          <p:nvPr/>
        </p:nvCxnSpPr>
        <p:spPr>
          <a:xfrm flipV="1">
            <a:off x="8889416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881B8FB3-0F3C-4401-BC41-86F52C5C91B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697" y="2684956"/>
            <a:ext cx="5330188" cy="28601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022B092-E9D1-40CD-BAF4-2D864D84F72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117" y="2678114"/>
            <a:ext cx="5330188" cy="28598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28981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Проверка базы данных в </a:t>
            </a:r>
            <a:r>
              <a:rPr lang="en-US" dirty="0" err="1"/>
              <a:t>DBeaver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12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978482" y="6018128"/>
            <a:ext cx="46482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Контейнер «</a:t>
            </a:r>
            <a:r>
              <a:rPr lang="ru-RU" sz="1400" dirty="0" err="1"/>
              <a:t>dockerlabs</a:t>
            </a:r>
            <a:r>
              <a:rPr lang="ru-RU" sz="1400" dirty="0"/>
              <a:t>» создан, с помощью команды «</a:t>
            </a:r>
            <a:r>
              <a:rPr lang="ru-RU" sz="1400" dirty="0" err="1"/>
              <a:t>docker</a:t>
            </a:r>
            <a:r>
              <a:rPr lang="ru-RU" sz="1400" dirty="0"/>
              <a:t> </a:t>
            </a:r>
            <a:r>
              <a:rPr lang="ru-RU" sz="1400" dirty="0" err="1"/>
              <a:t>compose</a:t>
            </a:r>
            <a:r>
              <a:rPr lang="ru-RU" sz="1400" dirty="0"/>
              <a:t> </a:t>
            </a:r>
            <a:r>
              <a:rPr lang="ru-RU" sz="1400" dirty="0" err="1"/>
              <a:t>up</a:t>
            </a:r>
            <a:r>
              <a:rPr lang="ru-RU" sz="1400" dirty="0"/>
              <a:t>» и работает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25F894-8A32-4191-94CE-4DD409EC92EB}"/>
              </a:ext>
            </a:extLst>
          </p:cNvPr>
          <p:cNvSpPr txBox="1"/>
          <p:nvPr/>
        </p:nvSpPr>
        <p:spPr>
          <a:xfrm>
            <a:off x="6804606" y="6018128"/>
            <a:ext cx="4169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Подключение к базе данных контейнера «</a:t>
            </a:r>
            <a:r>
              <a:rPr lang="ru-RU" sz="1400" dirty="0" err="1"/>
              <a:t>dockerlabs</a:t>
            </a:r>
            <a:r>
              <a:rPr lang="ru-RU" sz="1400" dirty="0"/>
              <a:t>» выполнено успешно</a:t>
            </a: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490DCB97-E201-462A-B36C-C515FFB2EDFF}"/>
              </a:ext>
            </a:extLst>
          </p:cNvPr>
          <p:cNvCxnSpPr>
            <a:cxnSpLocks/>
            <a:stCxn id="11" idx="0"/>
            <a:endCxn id="15" idx="0"/>
          </p:cNvCxnSpPr>
          <p:nvPr/>
        </p:nvCxnSpPr>
        <p:spPr>
          <a:xfrm rot="5400000" flipH="1" flipV="1">
            <a:off x="6096955" y="-107759"/>
            <a:ext cx="2" cy="5584920"/>
          </a:xfrm>
          <a:prstGeom prst="bentConnector3">
            <a:avLst>
              <a:gd name="adj1" fmla="val 1143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0FDA95-C091-4590-AB9B-22250A7F8881}"/>
              </a:ext>
            </a:extLst>
          </p:cNvPr>
          <p:cNvCxnSpPr>
            <a:stCxn id="10" idx="0"/>
          </p:cNvCxnSpPr>
          <p:nvPr/>
        </p:nvCxnSpPr>
        <p:spPr>
          <a:xfrm flipV="1">
            <a:off x="3302583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07EEF1E-C9CE-463D-A25F-7E717C97F85D}"/>
              </a:ext>
            </a:extLst>
          </p:cNvPr>
          <p:cNvCxnSpPr>
            <a:stCxn id="24" idx="0"/>
          </p:cNvCxnSpPr>
          <p:nvPr/>
        </p:nvCxnSpPr>
        <p:spPr>
          <a:xfrm flipV="1">
            <a:off x="8889416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E37DCE78-742E-4970-86F0-6DF75898A4A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51" y="2684702"/>
            <a:ext cx="5321889" cy="28555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658274-01EF-4B91-BB6C-39AF573F3FA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471" y="2684700"/>
            <a:ext cx="5321890" cy="28553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9305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B8585-A825-4EC4-8170-2885417D2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400" dirty="0"/>
              <a:t>Спасибо за внимание!</a:t>
            </a:r>
            <a:endParaRPr lang="en-US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015139-3458-4E85-B312-F48E8162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13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F307BC-D396-4001-A8FE-1C4C1BACE83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0897" y="2942341"/>
            <a:ext cx="5230206" cy="2941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604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Установка </a:t>
            </a:r>
            <a:r>
              <a:rPr lang="en-US" dirty="0"/>
              <a:t>Docker Desktop</a:t>
            </a:r>
            <a:r>
              <a:rPr lang="ru-RU" dirty="0"/>
              <a:t> – часть 1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46049" y="6233928"/>
            <a:ext cx="19730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Официальный сайт </a:t>
            </a:r>
            <a:r>
              <a:rPr lang="en-US" sz="1400" dirty="0" err="1"/>
              <a:t>DBeaver</a:t>
            </a:r>
            <a:endParaRPr lang="en-US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5ED985-DA98-456C-ACE1-9A9472666CB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43064" y="2726951"/>
            <a:ext cx="3677929" cy="279786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F9A09A-B9E3-4C56-9610-5E8A74DCA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906" y="3503511"/>
            <a:ext cx="4028094" cy="314180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6906EA1-7456-4B31-9CB7-B3C5B780C636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171" y="2355281"/>
            <a:ext cx="5213765" cy="27978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D4F46E9-3E99-437C-99D1-4CA37E42DE2B}"/>
              </a:ext>
            </a:extLst>
          </p:cNvPr>
          <p:cNvSpPr txBox="1"/>
          <p:nvPr/>
        </p:nvSpPr>
        <p:spPr>
          <a:xfrm>
            <a:off x="743064" y="2195582"/>
            <a:ext cx="19730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Официальный сайт </a:t>
            </a:r>
            <a:r>
              <a:rPr lang="en-US" sz="1400" dirty="0"/>
              <a:t>Docker Desktop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0632C688-B96A-4EC4-9B02-3332E6B3A52A}"/>
              </a:ext>
            </a:extLst>
          </p:cNvPr>
          <p:cNvCxnSpPr>
            <a:cxnSpLocks/>
            <a:stCxn id="10" idx="0"/>
          </p:cNvCxnSpPr>
          <p:nvPr/>
        </p:nvCxnSpPr>
        <p:spPr>
          <a:xfrm rot="5400000" flipH="1" flipV="1">
            <a:off x="1375436" y="5541456"/>
            <a:ext cx="349596" cy="10353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746A23E2-F81F-4375-9309-A1BA6D74CAFE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716085" y="2457192"/>
            <a:ext cx="211311" cy="2616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325F894-8A32-4191-94CE-4DD409EC92EB}"/>
              </a:ext>
            </a:extLst>
          </p:cNvPr>
          <p:cNvSpPr txBox="1"/>
          <p:nvPr/>
        </p:nvSpPr>
        <p:spPr>
          <a:xfrm>
            <a:off x="7224199" y="6039051"/>
            <a:ext cx="37050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Установка </a:t>
            </a:r>
            <a:r>
              <a:rPr lang="en-US" sz="1400" dirty="0"/>
              <a:t>RPM-</a:t>
            </a:r>
            <a:r>
              <a:rPr lang="ru-RU" sz="1400" dirty="0"/>
              <a:t>пакетов программ</a:t>
            </a:r>
            <a:br>
              <a:rPr lang="ru-RU" sz="1400" dirty="0"/>
            </a:br>
            <a:r>
              <a:rPr lang="ru-RU" sz="1400" dirty="0"/>
              <a:t> в </a:t>
            </a:r>
            <a:r>
              <a:rPr lang="en-US" sz="1400" dirty="0"/>
              <a:t>Fedora Linux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93D5332-3A3A-4A5D-9372-D756E1542516}"/>
              </a:ext>
            </a:extLst>
          </p:cNvPr>
          <p:cNvCxnSpPr>
            <a:cxnSpLocks/>
          </p:cNvCxnSpPr>
          <p:nvPr/>
        </p:nvCxnSpPr>
        <p:spPr>
          <a:xfrm flipH="1" flipV="1">
            <a:off x="8959804" y="5269312"/>
            <a:ext cx="116916" cy="718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641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Установка </a:t>
            </a:r>
            <a:r>
              <a:rPr lang="en-US" dirty="0"/>
              <a:t>Docker Desktop</a:t>
            </a:r>
            <a:r>
              <a:rPr lang="ru-RU" dirty="0"/>
              <a:t> – часть 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2316842" y="6018128"/>
            <a:ext cx="19730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Docker Desktop </a:t>
            </a:r>
            <a:r>
              <a:rPr lang="ru-RU" sz="1400" dirty="0"/>
              <a:t>успешно работает</a:t>
            </a:r>
            <a:endParaRPr lang="en-US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25F894-8A32-4191-94CE-4DD409EC92EB}"/>
              </a:ext>
            </a:extLst>
          </p:cNvPr>
          <p:cNvSpPr txBox="1"/>
          <p:nvPr/>
        </p:nvSpPr>
        <p:spPr>
          <a:xfrm>
            <a:off x="7230777" y="6018128"/>
            <a:ext cx="37050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 err="1"/>
              <a:t>DBeaver</a:t>
            </a:r>
            <a:r>
              <a:rPr lang="en-US" sz="1400" dirty="0"/>
              <a:t> </a:t>
            </a:r>
            <a:r>
              <a:rPr lang="ru-RU" sz="1400" dirty="0"/>
              <a:t>успешно работает</a:t>
            </a:r>
            <a:endParaRPr lang="en-US" sz="1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5372184-E2BB-4ECF-A626-1D7AF06D37E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188" y="2684417"/>
            <a:ext cx="5320331" cy="28546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83702D2-7842-43B6-8987-C52C756BC7D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482" y="2684417"/>
            <a:ext cx="5319594" cy="28546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8596AA9-03FD-4147-B342-854C4AC92A32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9083298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D87EEE3-0789-4668-9D71-59F61B0EF9BF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3303353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2670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Файл «</a:t>
            </a:r>
            <a:r>
              <a:rPr lang="en-US" dirty="0" err="1"/>
              <a:t>Dockerfile</a:t>
            </a:r>
            <a:r>
              <a:rPr lang="ru-RU" dirty="0"/>
              <a:t>»</a:t>
            </a:r>
            <a:r>
              <a:rPr lang="en-US" dirty="0"/>
              <a:t> </a:t>
            </a:r>
            <a:r>
              <a:rPr lang="ru-RU" dirty="0"/>
              <a:t>и скрипт «</a:t>
            </a:r>
            <a:r>
              <a:rPr lang="en-US" dirty="0" err="1"/>
              <a:t>init.sql</a:t>
            </a:r>
            <a:r>
              <a:rPr lang="ru-RU" dirty="0"/>
              <a:t>»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4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1679101" y="6018127"/>
            <a:ext cx="324849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Содержимое файла «</a:t>
            </a:r>
            <a:r>
              <a:rPr lang="en-US" sz="1400" dirty="0" err="1"/>
              <a:t>Dockerfile</a:t>
            </a:r>
            <a:r>
              <a:rPr lang="ru-RU" sz="1400" dirty="0"/>
              <a:t>»</a:t>
            </a:r>
            <a:endParaRPr lang="en-US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25F894-8A32-4191-94CE-4DD409EC92EB}"/>
              </a:ext>
            </a:extLst>
          </p:cNvPr>
          <p:cNvSpPr txBox="1"/>
          <p:nvPr/>
        </p:nvSpPr>
        <p:spPr>
          <a:xfrm>
            <a:off x="7230777" y="6018128"/>
            <a:ext cx="37050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Содержимое файла «</a:t>
            </a:r>
            <a:r>
              <a:rPr lang="en-US" sz="1400" dirty="0" err="1"/>
              <a:t>init.sql</a:t>
            </a:r>
            <a:r>
              <a:rPr lang="ru-RU" sz="1400" dirty="0"/>
              <a:t>»</a:t>
            </a:r>
            <a:endParaRPr lang="en-US" sz="1400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8596AA9-03FD-4147-B342-854C4AC92A32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9083298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C7DB7C3-3C1C-41BC-A1D4-CF59311F37F5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56" y="2684776"/>
            <a:ext cx="5319591" cy="2854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E6DA54-87C5-45B8-8334-7AE2020A3BB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855" y="2684638"/>
            <a:ext cx="5319591" cy="28543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D55D2FB-8218-4E9D-9DE6-64F8B6B5CF6F}"/>
              </a:ext>
            </a:extLst>
          </p:cNvPr>
          <p:cNvCxnSpPr>
            <a:stCxn id="10" idx="0"/>
          </p:cNvCxnSpPr>
          <p:nvPr/>
        </p:nvCxnSpPr>
        <p:spPr>
          <a:xfrm flipH="1" flipV="1">
            <a:off x="3303350" y="5637704"/>
            <a:ext cx="1" cy="380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427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Создание </a:t>
            </a:r>
            <a:r>
              <a:rPr lang="en-US" dirty="0"/>
              <a:t>Docker-</a:t>
            </a:r>
            <a:r>
              <a:rPr lang="ru-RU" dirty="0"/>
              <a:t>образа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5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1679101" y="6018127"/>
            <a:ext cx="32484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Создание образа командой «</a:t>
            </a:r>
            <a:r>
              <a:rPr lang="en-US" sz="1400" dirty="0"/>
              <a:t>docker build</a:t>
            </a:r>
            <a:r>
              <a:rPr lang="ru-RU" sz="1400" dirty="0"/>
              <a:t>»</a:t>
            </a:r>
            <a:endParaRPr lang="en-US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25F894-8A32-4191-94CE-4DD409EC92EB}"/>
              </a:ext>
            </a:extLst>
          </p:cNvPr>
          <p:cNvSpPr txBox="1"/>
          <p:nvPr/>
        </p:nvSpPr>
        <p:spPr>
          <a:xfrm>
            <a:off x="7230777" y="6018128"/>
            <a:ext cx="37050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Образ успешно создан и отображается в </a:t>
            </a:r>
            <a:r>
              <a:rPr lang="en-US" sz="1400" dirty="0"/>
              <a:t>Docker Desktop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8596AA9-03FD-4147-B342-854C4AC92A32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9083298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D55D2FB-8218-4E9D-9DE6-64F8B6B5CF6F}"/>
              </a:ext>
            </a:extLst>
          </p:cNvPr>
          <p:cNvCxnSpPr>
            <a:stCxn id="10" idx="0"/>
          </p:cNvCxnSpPr>
          <p:nvPr/>
        </p:nvCxnSpPr>
        <p:spPr>
          <a:xfrm flipV="1">
            <a:off x="3303351" y="5637705"/>
            <a:ext cx="0" cy="380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0AE81FE1-AF7D-431C-B8F1-3B438D48547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54" y="2684638"/>
            <a:ext cx="5318067" cy="28534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4D65AF7-4F45-4BC1-98BF-B3B4AB5E2D7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0381" y="2684901"/>
            <a:ext cx="5318067" cy="28532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490DCB97-E201-462A-B36C-C515FFB2EDFF}"/>
              </a:ext>
            </a:extLst>
          </p:cNvPr>
          <p:cNvCxnSpPr>
            <a:cxnSpLocks/>
            <a:stCxn id="13" idx="0"/>
            <a:endCxn id="14" idx="0"/>
          </p:cNvCxnSpPr>
          <p:nvPr/>
        </p:nvCxnSpPr>
        <p:spPr>
          <a:xfrm rot="16200000" flipH="1">
            <a:off x="6095869" y="-108644"/>
            <a:ext cx="263" cy="5586827"/>
          </a:xfrm>
          <a:prstGeom prst="bentConnector3">
            <a:avLst>
              <a:gd name="adj1" fmla="val -8692015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604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Запуск </a:t>
            </a:r>
            <a:r>
              <a:rPr lang="en-US" dirty="0"/>
              <a:t>Docker-</a:t>
            </a:r>
            <a:r>
              <a:rPr lang="ru-RU" dirty="0"/>
              <a:t>контейнера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6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1313415" y="6018128"/>
            <a:ext cx="39783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Запуск контейнера</a:t>
            </a:r>
            <a:r>
              <a:rPr lang="en-US" sz="1400" dirty="0"/>
              <a:t> </a:t>
            </a:r>
            <a:r>
              <a:rPr lang="ru-RU" sz="1400" dirty="0"/>
              <a:t>«</a:t>
            </a:r>
            <a:r>
              <a:rPr lang="en-US" sz="1400" dirty="0" err="1"/>
              <a:t>d_cont</a:t>
            </a:r>
            <a:r>
              <a:rPr lang="ru-RU" sz="1400" dirty="0"/>
              <a:t>» на основе образа «</a:t>
            </a:r>
            <a:r>
              <a:rPr lang="en-US" sz="1400" dirty="0" err="1"/>
              <a:t>d_img</a:t>
            </a:r>
            <a:r>
              <a:rPr lang="ru-RU" sz="1400" dirty="0"/>
              <a:t>»</a:t>
            </a:r>
            <a:r>
              <a:rPr lang="en-US" sz="1400" dirty="0"/>
              <a:t> </a:t>
            </a:r>
            <a:r>
              <a:rPr lang="ru-RU" sz="1400" dirty="0"/>
              <a:t>командой «</a:t>
            </a:r>
            <a:r>
              <a:rPr lang="en-US" sz="1400" dirty="0"/>
              <a:t>docker run</a:t>
            </a:r>
            <a:r>
              <a:rPr lang="ru-RU" sz="1400" dirty="0"/>
              <a:t>»</a:t>
            </a:r>
            <a:endParaRPr lang="en-US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25F894-8A32-4191-94CE-4DD409EC92EB}"/>
              </a:ext>
            </a:extLst>
          </p:cNvPr>
          <p:cNvSpPr txBox="1"/>
          <p:nvPr/>
        </p:nvSpPr>
        <p:spPr>
          <a:xfrm>
            <a:off x="7230777" y="6018128"/>
            <a:ext cx="37050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Контейнер успешно создан и отображается в </a:t>
            </a:r>
            <a:r>
              <a:rPr lang="en-US" sz="1400" dirty="0"/>
              <a:t>Docker Desktop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8596AA9-03FD-4147-B342-854C4AC92A32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9083298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490DCB97-E201-462A-B36C-C515FFB2EDFF}"/>
              </a:ext>
            </a:extLst>
          </p:cNvPr>
          <p:cNvCxnSpPr>
            <a:cxnSpLocks/>
            <a:stCxn id="11" idx="0"/>
            <a:endCxn id="15" idx="0"/>
          </p:cNvCxnSpPr>
          <p:nvPr/>
        </p:nvCxnSpPr>
        <p:spPr>
          <a:xfrm rot="5400000" flipH="1" flipV="1">
            <a:off x="6096001" y="-108780"/>
            <a:ext cx="1" cy="5586835"/>
          </a:xfrm>
          <a:prstGeom prst="bentConnector3">
            <a:avLst>
              <a:gd name="adj1" fmla="val 2286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AD3D76F-B39F-4B87-868F-4B56DA00651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52" y="2684637"/>
            <a:ext cx="5318064" cy="28535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D8AED5-0272-493B-B4A6-557CAE643D3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0386" y="2684636"/>
            <a:ext cx="5318065" cy="28535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18D03B0-2084-48F1-9605-28329872ACCE}"/>
              </a:ext>
            </a:extLst>
          </p:cNvPr>
          <p:cNvCxnSpPr>
            <a:stCxn id="10" idx="0"/>
          </p:cNvCxnSpPr>
          <p:nvPr/>
        </p:nvCxnSpPr>
        <p:spPr>
          <a:xfrm flipV="1">
            <a:off x="3302584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7099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Проверка базы данных в </a:t>
            </a:r>
            <a:r>
              <a:rPr lang="en-US" dirty="0" err="1"/>
              <a:t>DBeaver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7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978482" y="6018128"/>
            <a:ext cx="46482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Подключение к базе данных, использование данных авторизации из</a:t>
            </a:r>
            <a:r>
              <a:rPr lang="en-US" sz="1400" dirty="0"/>
              <a:t> </a:t>
            </a:r>
            <a:r>
              <a:rPr lang="en-US" sz="1400" dirty="0" err="1"/>
              <a:t>Dockerfile</a:t>
            </a:r>
            <a:endParaRPr lang="en-US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25F894-8A32-4191-94CE-4DD409EC92EB}"/>
              </a:ext>
            </a:extLst>
          </p:cNvPr>
          <p:cNvSpPr txBox="1"/>
          <p:nvPr/>
        </p:nvSpPr>
        <p:spPr>
          <a:xfrm>
            <a:off x="6804606" y="6018128"/>
            <a:ext cx="4169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Подключение к БД прошло успешно, просмотр данных таблицы «</a:t>
            </a:r>
            <a:r>
              <a:rPr lang="en-US" sz="1400" dirty="0" err="1"/>
              <a:t>index_mass</a:t>
            </a:r>
            <a:r>
              <a:rPr lang="ru-RU" sz="1400" dirty="0"/>
              <a:t>»</a:t>
            </a:r>
            <a:endParaRPr lang="en-US" sz="1400" dirty="0"/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490DCB97-E201-462A-B36C-C515FFB2EDFF}"/>
              </a:ext>
            </a:extLst>
          </p:cNvPr>
          <p:cNvCxnSpPr>
            <a:cxnSpLocks/>
            <a:stCxn id="13" idx="0"/>
            <a:endCxn id="14" idx="0"/>
          </p:cNvCxnSpPr>
          <p:nvPr/>
        </p:nvCxnSpPr>
        <p:spPr>
          <a:xfrm rot="5400000" flipH="1" flipV="1">
            <a:off x="6095958" y="-108671"/>
            <a:ext cx="84" cy="5586833"/>
          </a:xfrm>
          <a:prstGeom prst="bentConnector3">
            <a:avLst>
              <a:gd name="adj1" fmla="val 2722428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A84AF86E-AF72-4AAA-AE1B-8C9A822CB8B6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51" y="2684787"/>
            <a:ext cx="5318065" cy="28534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FEFA9F9-D2B0-4E5C-AEB1-D6BF2732334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0384" y="2684703"/>
            <a:ext cx="5318065" cy="28535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0FDA95-C091-4590-AB9B-22250A7F8881}"/>
              </a:ext>
            </a:extLst>
          </p:cNvPr>
          <p:cNvCxnSpPr>
            <a:stCxn id="10" idx="0"/>
          </p:cNvCxnSpPr>
          <p:nvPr/>
        </p:nvCxnSpPr>
        <p:spPr>
          <a:xfrm flipV="1">
            <a:off x="3302583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07EEF1E-C9CE-463D-A25F-7E717C97F85D}"/>
              </a:ext>
            </a:extLst>
          </p:cNvPr>
          <p:cNvCxnSpPr>
            <a:stCxn id="24" idx="0"/>
          </p:cNvCxnSpPr>
          <p:nvPr/>
        </p:nvCxnSpPr>
        <p:spPr>
          <a:xfrm flipV="1">
            <a:off x="8889416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373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Подключение к СУБД контейнера через интерфейс «</a:t>
            </a:r>
            <a:r>
              <a:rPr lang="en-US" dirty="0" err="1"/>
              <a:t>psql</a:t>
            </a:r>
            <a:r>
              <a:rPr lang="ru-RU" dirty="0"/>
              <a:t>»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8</a:t>
            </a:fld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25F894-8A32-4191-94CE-4DD409EC92EB}"/>
              </a:ext>
            </a:extLst>
          </p:cNvPr>
          <p:cNvSpPr txBox="1"/>
          <p:nvPr/>
        </p:nvSpPr>
        <p:spPr>
          <a:xfrm>
            <a:off x="9086461" y="3512566"/>
            <a:ext cx="252098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00" dirty="0"/>
              <a:t>Подключение к СУБД </a:t>
            </a:r>
            <a:r>
              <a:rPr lang="en-US" sz="1600" dirty="0"/>
              <a:t>PostgreSQL </a:t>
            </a:r>
            <a:r>
              <a:rPr lang="ru-RU" sz="1600" dirty="0"/>
              <a:t>в работающем контейнере с помощью команды «</a:t>
            </a:r>
            <a:r>
              <a:rPr lang="en-US" sz="1600" dirty="0"/>
              <a:t>docker exec</a:t>
            </a:r>
            <a:r>
              <a:rPr lang="ru-RU" sz="1600" dirty="0"/>
              <a:t>». Далее, просмотр всех имеющихся БД.</a:t>
            </a:r>
            <a:endParaRPr lang="en-US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885F4B7-0DD9-48FF-9DF1-741307C4B7F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56" y="2482507"/>
            <a:ext cx="7683174" cy="41222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7A915E1-323D-49D9-8317-48AD292A8F1D}"/>
              </a:ext>
            </a:extLst>
          </p:cNvPr>
          <p:cNvCxnSpPr>
            <a:stCxn id="24" idx="1"/>
          </p:cNvCxnSpPr>
          <p:nvPr/>
        </p:nvCxnSpPr>
        <p:spPr>
          <a:xfrm flipH="1" flipV="1">
            <a:off x="8407217" y="4543617"/>
            <a:ext cx="67924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0448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6C400-A64D-402B-AF0B-DCD01B55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Монтирование тома к контейнеру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807BA-827F-4ACF-A5F2-FCF1182E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253E9-CDEA-438E-B7D3-7926FC4ECBE4}" type="slidenum">
              <a:rPr lang="en-US" smtClean="0"/>
              <a:t>9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E41E70-4743-49A0-A58C-3874B1692A76}"/>
              </a:ext>
            </a:extLst>
          </p:cNvPr>
          <p:cNvSpPr txBox="1"/>
          <p:nvPr/>
        </p:nvSpPr>
        <p:spPr>
          <a:xfrm>
            <a:off x="978482" y="6018128"/>
            <a:ext cx="46482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Внесение изменений в </a:t>
            </a:r>
            <a:r>
              <a:rPr lang="en-US" sz="1400" dirty="0" err="1"/>
              <a:t>Dockerfile</a:t>
            </a:r>
            <a:r>
              <a:rPr lang="en-US" sz="1400" dirty="0"/>
              <a:t> </a:t>
            </a:r>
            <a:r>
              <a:rPr lang="ru-RU" sz="1400" dirty="0"/>
              <a:t>с командами для создания тома (</a:t>
            </a:r>
            <a:r>
              <a:rPr lang="en-US" sz="1400" dirty="0"/>
              <a:t>Volume)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25F894-8A32-4191-94CE-4DD409EC92EB}"/>
              </a:ext>
            </a:extLst>
          </p:cNvPr>
          <p:cNvSpPr txBox="1"/>
          <p:nvPr/>
        </p:nvSpPr>
        <p:spPr>
          <a:xfrm>
            <a:off x="6804606" y="6018128"/>
            <a:ext cx="41696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Удаление контейнера «</a:t>
            </a:r>
            <a:r>
              <a:rPr lang="en-US" sz="1400" dirty="0" err="1"/>
              <a:t>d_cont</a:t>
            </a:r>
            <a:r>
              <a:rPr lang="ru-RU" sz="1400" dirty="0"/>
              <a:t>»</a:t>
            </a:r>
            <a:r>
              <a:rPr lang="en-US" sz="1400" dirty="0"/>
              <a:t> </a:t>
            </a:r>
            <a:r>
              <a:rPr lang="ru-RU" sz="1400" dirty="0"/>
              <a:t>и создание его по новой с монтированием тома</a:t>
            </a:r>
            <a:endParaRPr lang="en-US" sz="1400" dirty="0"/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490DCB97-E201-462A-B36C-C515FFB2EDFF}"/>
              </a:ext>
            </a:extLst>
          </p:cNvPr>
          <p:cNvCxnSpPr>
            <a:cxnSpLocks/>
            <a:stCxn id="12" idx="0"/>
            <a:endCxn id="15" idx="0"/>
          </p:cNvCxnSpPr>
          <p:nvPr/>
        </p:nvCxnSpPr>
        <p:spPr>
          <a:xfrm rot="5400000" flipH="1" flipV="1">
            <a:off x="6095794" y="-115460"/>
            <a:ext cx="6841" cy="5593990"/>
          </a:xfrm>
          <a:prstGeom prst="bentConnector3">
            <a:avLst>
              <a:gd name="adj1" fmla="val 344161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0FDA95-C091-4590-AB9B-22250A7F8881}"/>
              </a:ext>
            </a:extLst>
          </p:cNvPr>
          <p:cNvCxnSpPr>
            <a:stCxn id="10" idx="0"/>
          </p:cNvCxnSpPr>
          <p:nvPr/>
        </p:nvCxnSpPr>
        <p:spPr>
          <a:xfrm flipV="1">
            <a:off x="3302583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07EEF1E-C9CE-463D-A25F-7E717C97F85D}"/>
              </a:ext>
            </a:extLst>
          </p:cNvPr>
          <p:cNvCxnSpPr>
            <a:stCxn id="24" idx="0"/>
          </p:cNvCxnSpPr>
          <p:nvPr/>
        </p:nvCxnSpPr>
        <p:spPr>
          <a:xfrm flipV="1">
            <a:off x="8889416" y="5637704"/>
            <a:ext cx="0" cy="3804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DA5F357-097C-49E6-A752-2800C840EDA0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51" y="2684955"/>
            <a:ext cx="5317336" cy="28533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3D3B48-002B-46C1-8156-A4D3B484518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115" y="2678114"/>
            <a:ext cx="5330188" cy="28601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930761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418</TotalTime>
  <Words>385</Words>
  <Application>Microsoft Office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Ion Boardroom</vt:lpstr>
      <vt:lpstr>PowerPoint Presentation</vt:lpstr>
      <vt:lpstr>Установка Docker Desktop – часть 1</vt:lpstr>
      <vt:lpstr>Установка Docker Desktop – часть 2</vt:lpstr>
      <vt:lpstr>Файл «Dockerfile» и скрипт «init.sql»</vt:lpstr>
      <vt:lpstr>Создание Docker-образа</vt:lpstr>
      <vt:lpstr>Запуск Docker-контейнера</vt:lpstr>
      <vt:lpstr>Проверка базы данных в DBeaver</vt:lpstr>
      <vt:lpstr>Подключение к СУБД контейнера через интерфейс «psql»</vt:lpstr>
      <vt:lpstr>Монтирование тома к контейнеру</vt:lpstr>
      <vt:lpstr>Создание файла «cmd.txt»</vt:lpstr>
      <vt:lpstr>Создание контейнера, с помощью Docker-compose</vt:lpstr>
      <vt:lpstr>Проверка базы данных в DBeaver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Описание профессии «Технический аналитик»</dc:title>
  <dc:creator>Vladimir Nikulin</dc:creator>
  <cp:lastModifiedBy>Vladimir Nikulin</cp:lastModifiedBy>
  <cp:revision>180</cp:revision>
  <dcterms:created xsi:type="dcterms:W3CDTF">2023-09-11T12:30:09Z</dcterms:created>
  <dcterms:modified xsi:type="dcterms:W3CDTF">2023-10-30T14:41:26Z</dcterms:modified>
</cp:coreProperties>
</file>

<file path=docProps/thumbnail.jpeg>
</file>